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90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64" r:id="rId26"/>
    <p:sldId id="466" r:id="rId27"/>
    <p:sldId id="463" r:id="rId28"/>
    <p:sldId id="445" r:id="rId29"/>
    <p:sldId id="449" r:id="rId30"/>
    <p:sldId id="461" r:id="rId31"/>
    <p:sldId id="460" r:id="rId32"/>
    <p:sldId id="459" r:id="rId33"/>
    <p:sldId id="462" r:id="rId34"/>
    <p:sldId id="468" r:id="rId35"/>
    <p:sldId id="469" r:id="rId36"/>
    <p:sldId id="446" r:id="rId37"/>
    <p:sldId id="458" r:id="rId38"/>
    <p:sldId id="377" r:id="rId39"/>
    <p:sldId id="383" r:id="rId40"/>
    <p:sldId id="354" r:id="rId41"/>
    <p:sldId id="350" r:id="rId42"/>
    <p:sldId id="440" r:id="rId43"/>
    <p:sldId id="442" r:id="rId44"/>
    <p:sldId id="444" r:id="rId45"/>
    <p:sldId id="467" r:id="rId46"/>
    <p:sldId id="385" r:id="rId47"/>
    <p:sldId id="387" r:id="rId48"/>
    <p:sldId id="390" r:id="rId49"/>
    <p:sldId id="391" r:id="rId50"/>
    <p:sldId id="392" r:id="rId51"/>
    <p:sldId id="393" r:id="rId52"/>
    <p:sldId id="395" r:id="rId53"/>
    <p:sldId id="397" r:id="rId54"/>
    <p:sldId id="399" r:id="rId55"/>
    <p:sldId id="400" r:id="rId56"/>
    <p:sldId id="401" r:id="rId57"/>
    <p:sldId id="402" r:id="rId58"/>
    <p:sldId id="414" r:id="rId59"/>
    <p:sldId id="403" r:id="rId60"/>
    <p:sldId id="404" r:id="rId61"/>
    <p:sldId id="405" r:id="rId62"/>
    <p:sldId id="406" r:id="rId63"/>
    <p:sldId id="408" r:id="rId64"/>
    <p:sldId id="409" r:id="rId65"/>
    <p:sldId id="410" r:id="rId66"/>
    <p:sldId id="411" r:id="rId67"/>
    <p:sldId id="412" r:id="rId68"/>
    <p:sldId id="386" r:id="rId69"/>
    <p:sldId id="427" r:id="rId70"/>
    <p:sldId id="428" r:id="rId71"/>
    <p:sldId id="436" r:id="rId72"/>
    <p:sldId id="420" r:id="rId73"/>
    <p:sldId id="421" r:id="rId74"/>
    <p:sldId id="422" r:id="rId75"/>
    <p:sldId id="389" r:id="rId76"/>
    <p:sldId id="388" r:id="rId77"/>
    <p:sldId id="435" r:id="rId78"/>
    <p:sldId id="423" r:id="rId79"/>
    <p:sldId id="424" r:id="rId80"/>
    <p:sldId id="425" r:id="rId81"/>
    <p:sldId id="418" r:id="rId82"/>
    <p:sldId id="419" r:id="rId83"/>
    <p:sldId id="415" r:id="rId84"/>
    <p:sldId id="416" r:id="rId85"/>
    <p:sldId id="417" r:id="rId86"/>
    <p:sldId id="438" r:id="rId87"/>
    <p:sldId id="437" r:id="rId88"/>
    <p:sldId id="3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0" y="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wt'!$B$6:$L$6</c:f>
              <c:numCache>
                <c:formatCode>0.00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0-441C-9719-F17FE3512B3D}"/>
            </c:ext>
          </c:extLst>
        </c:ser>
        <c:ser>
          <c:idx val="1"/>
          <c:order val="1"/>
          <c:tx>
            <c:v>PtZIF, 2 jam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wt'!$B$20:$L$20</c:f>
              <c:numCache>
                <c:formatCode>0.00</c:formatCode>
                <c:ptCount val="11"/>
                <c:pt idx="0">
                  <c:v>585.24026759832702</c:v>
                </c:pt>
                <c:pt idx="1">
                  <c:v>599.31283495390596</c:v>
                </c:pt>
                <c:pt idx="2">
                  <c:v>634.65017287367903</c:v>
                </c:pt>
                <c:pt idx="3">
                  <c:v>681.94882234762599</c:v>
                </c:pt>
                <c:pt idx="4">
                  <c:v>739.09777716188501</c:v>
                </c:pt>
                <c:pt idx="5">
                  <c:v>797.04257901857102</c:v>
                </c:pt>
                <c:pt idx="6">
                  <c:v>849.38132548511601</c:v>
                </c:pt>
                <c:pt idx="7">
                  <c:v>895.40017694702101</c:v>
                </c:pt>
                <c:pt idx="8">
                  <c:v>936.30468929850599</c:v>
                </c:pt>
                <c:pt idx="9">
                  <c:v>973.354793390998</c:v>
                </c:pt>
                <c:pt idx="10">
                  <c:v>1007.5277414947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30-441C-9719-F17FE351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PtZIF, 2 jam, 25% LA</c:v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77000"/>
                </a:schemeClr>
              </a:solidFill>
              <a:ln w="6350" cap="flat" cmpd="sng" algn="ctr">
                <a:solidFill>
                  <a:schemeClr val="accent1">
                    <a:tint val="77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T-LHSV'!$C$74:$G$74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  <c:extLst xmlns:c15="http://schemas.microsoft.com/office/drawing/2012/chart"/>
            </c:numRef>
          </c:xVal>
          <c:yVal>
            <c:numRef>
              <c:f>'Variasi T-LHSV'!$C$75:$G$75</c:f>
              <c:numCache>
                <c:formatCode>0.000</c:formatCode>
                <c:ptCount val="5"/>
                <c:pt idx="0">
                  <c:v>95.139021509877907</c:v>
                </c:pt>
                <c:pt idx="1">
                  <c:v>95.950179682842602</c:v>
                </c:pt>
                <c:pt idx="2">
                  <c:v>96.6391683367723</c:v>
                </c:pt>
                <c:pt idx="3">
                  <c:v>97.222068346402295</c:v>
                </c:pt>
                <c:pt idx="4">
                  <c:v>97.713224594663501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1F7D-43D9-B355-01FAD64E28B3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1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T-LHSV'!$C$11:$I$11</c:f>
              <c:numCache>
                <c:formatCode>0.000</c:formatCode>
                <c:ptCount val="7"/>
                <c:pt idx="0">
                  <c:v>83.907757012793596</c:v>
                </c:pt>
                <c:pt idx="1">
                  <c:v>87.648996849006394</c:v>
                </c:pt>
                <c:pt idx="2">
                  <c:v>90.6765436737833</c:v>
                </c:pt>
                <c:pt idx="3">
                  <c:v>93.067669419020305</c:v>
                </c:pt>
                <c:pt idx="4">
                  <c:v>94.9179368974537</c:v>
                </c:pt>
                <c:pt idx="5">
                  <c:v>96.324768773211204</c:v>
                </c:pt>
                <c:pt idx="6">
                  <c:v>97.377819462919703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7D-43D9-B355-01FAD64E2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</a:t>
                </a:r>
                <a:r>
                  <a:rPr lang="en-US" baseline="0"/>
                  <a:t>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PtZIF, 2 jam, 25% LA</c:v>
          </c:tx>
          <c:xVal>
            <c:numRef>
              <c:f>'Variasi T-LHSV'!$J$74:$N$74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T-LHSV'!$J$75:$N$75</c:f>
              <c:numCache>
                <c:formatCode>0.000</c:formatCode>
                <c:ptCount val="5"/>
                <c:pt idx="0">
                  <c:v>36.983143051685197</c:v>
                </c:pt>
                <c:pt idx="1">
                  <c:v>36.083402804335698</c:v>
                </c:pt>
                <c:pt idx="2">
                  <c:v>35.224121297929599</c:v>
                </c:pt>
                <c:pt idx="3">
                  <c:v>34.402093520993702</c:v>
                </c:pt>
                <c:pt idx="4">
                  <c:v>33.614567491145301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B6F8-4DB5-918E-04FA50EC1EFF}"/>
            </c:ext>
          </c:extLst>
        </c:ser>
        <c:ser>
          <c:idx val="4"/>
          <c:order val="1"/>
          <c:tx>
            <c:v>NiMo (optimal)</c:v>
          </c:tx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8-4DB5-918E-04FA50EC1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umpan (K)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  <a:sp3d/>
      </c:spPr>
    </c:plotArea>
    <c:legend>
      <c:legendPos val="b"/>
      <c:overlay val="0"/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tx>
            <c:v>PtZIF, 2 jam, 25% LA</c:v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xVal>
            <c:numRef>
              <c:f>'Variasi T-LHSV'!$Q$100:$U$100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T-LHSV'!$Q$101:$U$101</c:f>
              <c:numCache>
                <c:formatCode>0.00</c:formatCode>
                <c:ptCount val="5"/>
                <c:pt idx="0">
                  <c:v>5.6911144211482856E-2</c:v>
                </c:pt>
                <c:pt idx="1">
                  <c:v>-1.544978208355599</c:v>
                </c:pt>
                <c:pt idx="2">
                  <c:v>-3.1994230850569334</c:v>
                </c:pt>
                <c:pt idx="3">
                  <c:v>-4.8882172221701046</c:v>
                </c:pt>
                <c:pt idx="4">
                  <c:v>-6.5960017536422724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23-45DA-A4DC-38C2BC0A5198}"/>
            </c:ext>
          </c:extLst>
        </c:ser>
        <c:ser>
          <c:idx val="5"/>
          <c:order val="1"/>
          <c:tx>
            <c:v>NiMo (optimal)</c:v>
          </c:tx>
          <c:spPr>
            <a:ln w="19050" cap="rnd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23-45DA-A4DC-38C2BC0A5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  <c:min val="-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At val="583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PtZIF, 2 jam, 25% LA</c:v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xVal>
            <c:numRef>
              <c:f>'Variasi T-LHSV'!$C$80:$G$80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T-LHSV'!$C$81:$G$81</c:f>
              <c:numCache>
                <c:formatCode>0.00</c:formatCode>
                <c:ptCount val="5"/>
                <c:pt idx="0">
                  <c:v>642.01988468655497</c:v>
                </c:pt>
                <c:pt idx="1">
                  <c:v>649.40182286700804</c:v>
                </c:pt>
                <c:pt idx="2">
                  <c:v>656.73408815119205</c:v>
                </c:pt>
                <c:pt idx="3">
                  <c:v>664.04941454602704</c:v>
                </c:pt>
                <c:pt idx="4">
                  <c:v>671.37312746956604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7A-445F-9BB0-CDD0E3DBC974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2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2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T-LHSV'!$C$22:$I$22</c:f>
              <c:numCache>
                <c:formatCode>0.00</c:formatCode>
                <c:ptCount val="7"/>
                <c:pt idx="0">
                  <c:v>638.98689594371001</c:v>
                </c:pt>
                <c:pt idx="1">
                  <c:v>650.80273541101599</c:v>
                </c:pt>
                <c:pt idx="2">
                  <c:v>661.41206768059396</c:v>
                </c:pt>
                <c:pt idx="3">
                  <c:v>671.03380582837804</c:v>
                </c:pt>
                <c:pt idx="4">
                  <c:v>679.89705604652602</c:v>
                </c:pt>
                <c:pt idx="5">
                  <c:v>688.20944558445206</c:v>
                </c:pt>
                <c:pt idx="6">
                  <c:v>696.14346650944697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7A-445F-9BB0-CDD0E3DBC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673.15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wt'!$B$7:$L$7</c:f>
              <c:numCache>
                <c:formatCode>0.00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F8-4AA7-B495-72CBD9D5C426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wt'!$B$21:$L$21</c:f>
              <c:numCache>
                <c:formatCode>0.00</c:formatCode>
                <c:ptCount val="11"/>
                <c:pt idx="0">
                  <c:v>93.587299302340796</c:v>
                </c:pt>
                <c:pt idx="1">
                  <c:v>94.343427295438005</c:v>
                </c:pt>
                <c:pt idx="2">
                  <c:v>95.883798860774604</c:v>
                </c:pt>
                <c:pt idx="3">
                  <c:v>97.351490043760293</c:v>
                </c:pt>
                <c:pt idx="4">
                  <c:v>98.519353215227795</c:v>
                </c:pt>
                <c:pt idx="5">
                  <c:v>99.240296524879099</c:v>
                </c:pt>
                <c:pt idx="6">
                  <c:v>99.610538148894094</c:v>
                </c:pt>
                <c:pt idx="7">
                  <c:v>99.791185765136007</c:v>
                </c:pt>
                <c:pt idx="8">
                  <c:v>99.881706984230206</c:v>
                </c:pt>
                <c:pt idx="9">
                  <c:v>99.929467292113799</c:v>
                </c:pt>
                <c:pt idx="10">
                  <c:v>99.956058506093498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F8-4AA7-B495-72CBD9D5C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wt'!$B$8:$L$8</c:f>
              <c:numCache>
                <c:formatCode>0.00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31-46E1-B82B-EE446ABCCEE5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wt'!$B$22:$L$22</c:f>
              <c:numCache>
                <c:formatCode>0.00</c:formatCode>
                <c:ptCount val="11"/>
                <c:pt idx="0">
                  <c:v>38.234110745507898</c:v>
                </c:pt>
                <c:pt idx="1">
                  <c:v>37.5513241341759</c:v>
                </c:pt>
                <c:pt idx="2">
                  <c:v>36.047412109692402</c:v>
                </c:pt>
                <c:pt idx="3">
                  <c:v>34.359077006778698</c:v>
                </c:pt>
                <c:pt idx="4">
                  <c:v>32.561301513084999</c:v>
                </c:pt>
                <c:pt idx="5">
                  <c:v>30.803071174559602</c:v>
                </c:pt>
                <c:pt idx="6">
                  <c:v>29.191377403289199</c:v>
                </c:pt>
                <c:pt idx="7">
                  <c:v>27.751814916275901</c:v>
                </c:pt>
                <c:pt idx="8">
                  <c:v>26.470678110032999</c:v>
                </c:pt>
                <c:pt idx="9">
                  <c:v>25.3245335930255</c:v>
                </c:pt>
                <c:pt idx="10">
                  <c:v>24.290491267127699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31-46E1-B82B-EE446ABCC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</a:t>
                </a:r>
                <a:r>
                  <a:rPr lang="en-US" baseline="0"/>
                  <a:t>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dPt>
            <c:idx val="3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wt'!$B$10:$L$10</c:f>
              <c:numCache>
                <c:formatCode>0.00</c:formatCode>
                <c:ptCount val="11"/>
                <c:pt idx="0">
                  <c:v>-1.3421667248621585</c:v>
                </c:pt>
                <c:pt idx="1">
                  <c:v>-0.25969378595012271</c:v>
                </c:pt>
                <c:pt idx="2">
                  <c:v>1.7911768538759123</c:v>
                </c:pt>
                <c:pt idx="3">
                  <c:v>3.250210825242795</c:v>
                </c:pt>
                <c:pt idx="4">
                  <c:v>2.9991520885298</c:v>
                </c:pt>
                <c:pt idx="5">
                  <c:v>0</c:v>
                </c:pt>
                <c:pt idx="6">
                  <c:v>-4.7067411828931336</c:v>
                </c:pt>
                <c:pt idx="7">
                  <c:v>-9.5578498813669164</c:v>
                </c:pt>
                <c:pt idx="8">
                  <c:v>-14.021543342711462</c:v>
                </c:pt>
                <c:pt idx="9">
                  <c:v>-18.048364974179858</c:v>
                </c:pt>
                <c:pt idx="10">
                  <c:v>-21.687814172949281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E0-407C-9759-3E7DD6236921}"/>
            </c:ext>
          </c:extLst>
        </c:ser>
        <c:ser>
          <c:idx val="1"/>
          <c:order val="1"/>
          <c:tx>
            <c:v>PtZIF, 2 jam</c:v>
          </c:tx>
          <c:dPt>
            <c:idx val="0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wt'!$B$24:$L$24</c:f>
              <c:numCache>
                <c:formatCode>0.00</c:formatCode>
                <c:ptCount val="11"/>
                <c:pt idx="0">
                  <c:v>17.053885947824192</c:v>
                </c:pt>
                <c:pt idx="1">
                  <c:v>15.892366798726625</c:v>
                </c:pt>
                <c:pt idx="2">
                  <c:v>13.06735979946588</c:v>
                </c:pt>
                <c:pt idx="3">
                  <c:v>9.4213375777676589</c:v>
                </c:pt>
                <c:pt idx="4">
                  <c:v>4.9400423749787636</c:v>
                </c:pt>
                <c:pt idx="5">
                  <c:v>0</c:v>
                </c:pt>
                <c:pt idx="6">
                  <c:v>-4.8786946287763691</c:v>
                </c:pt>
                <c:pt idx="7">
                  <c:v>-9.4055691406446655</c:v>
                </c:pt>
                <c:pt idx="8">
                  <c:v>-13.509391972157376</c:v>
                </c:pt>
                <c:pt idx="9">
                  <c:v>-17.214751782189481</c:v>
                </c:pt>
                <c:pt idx="10">
                  <c:v>-20.573879865078368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5E0-407C-9759-3E7DD6236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</a:t>
                </a:r>
                <a:r>
                  <a:rPr lang="en-US" baseline="0"/>
                  <a:t> dodekana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T-LHSV'!$C$15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T-LHSV'!$C$16:$C$22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8-4D40-B3FE-6F406D2D0130}"/>
            </c:ext>
          </c:extLst>
        </c:ser>
        <c:ser>
          <c:idx val="1"/>
          <c:order val="1"/>
          <c:tx>
            <c:strRef>
              <c:f>'Variasi T-LHSV'!$D$15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T-LHSV'!$D$16:$D$22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48-4D40-B3FE-6F406D2D0130}"/>
            </c:ext>
          </c:extLst>
        </c:ser>
        <c:ser>
          <c:idx val="2"/>
          <c:order val="2"/>
          <c:tx>
            <c:strRef>
              <c:f>'Variasi T-LHSV'!$E$15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T-LHSV'!$E$16:$E$22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48-4D40-B3FE-6F406D2D0130}"/>
            </c:ext>
          </c:extLst>
        </c:ser>
        <c:ser>
          <c:idx val="3"/>
          <c:order val="3"/>
          <c:tx>
            <c:strRef>
              <c:f>'Variasi T-LHSV'!$F$15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T-LHSV'!$F$16:$F$22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48-4D40-B3FE-6F406D2D0130}"/>
            </c:ext>
          </c:extLst>
        </c:ser>
        <c:ser>
          <c:idx val="4"/>
          <c:order val="4"/>
          <c:tx>
            <c:strRef>
              <c:f>'Variasi T-LHSV'!$G$15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T-LHSV'!$G$16:$G$22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48-4D40-B3FE-6F406D2D0130}"/>
            </c:ext>
          </c:extLst>
        </c:ser>
        <c:ser>
          <c:idx val="5"/>
          <c:order val="5"/>
          <c:tx>
            <c:strRef>
              <c:f>'Variasi T-LHSV'!$H$15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T-LHSV'!$H$16:$H$22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48-4D40-B3FE-6F406D2D0130}"/>
            </c:ext>
          </c:extLst>
        </c:ser>
        <c:ser>
          <c:idx val="6"/>
          <c:order val="6"/>
          <c:tx>
            <c:strRef>
              <c:f>'Variasi T-LHSV'!$I$15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T-LHSV'!$I$16:$I$22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48-4D40-B3FE-6F406D2D0130}"/>
            </c:ext>
          </c:extLst>
        </c:ser>
        <c:bandFmts>
          <c:bandFmt>
            <c:idx val="0"/>
            <c:spPr>
              <a:solidFill>
                <a:schemeClr val="accent3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T-LHSV'!$C$4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T-LHSV'!$C$5:$C$11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4A8-9BC9-85A6C10406A7}"/>
            </c:ext>
          </c:extLst>
        </c:ser>
        <c:ser>
          <c:idx val="1"/>
          <c:order val="1"/>
          <c:tx>
            <c:strRef>
              <c:f>'Variasi T-LHSV'!$D$4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T-LHSV'!$D$5:$D$11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00-44A8-9BC9-85A6C10406A7}"/>
            </c:ext>
          </c:extLst>
        </c:ser>
        <c:ser>
          <c:idx val="2"/>
          <c:order val="2"/>
          <c:tx>
            <c:strRef>
              <c:f>'Variasi T-LHSV'!$E$4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T-LHSV'!$E$5:$E$11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00-44A8-9BC9-85A6C10406A7}"/>
            </c:ext>
          </c:extLst>
        </c:ser>
        <c:ser>
          <c:idx val="3"/>
          <c:order val="3"/>
          <c:tx>
            <c:strRef>
              <c:f>'Variasi T-LHSV'!$F$4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T-LHSV'!$F$5:$F$11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00-44A8-9BC9-85A6C10406A7}"/>
            </c:ext>
          </c:extLst>
        </c:ser>
        <c:ser>
          <c:idx val="4"/>
          <c:order val="4"/>
          <c:tx>
            <c:strRef>
              <c:f>'Variasi T-LHSV'!$G$4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T-LHSV'!$G$5:$G$11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0-44A8-9BC9-85A6C10406A7}"/>
            </c:ext>
          </c:extLst>
        </c:ser>
        <c:ser>
          <c:idx val="5"/>
          <c:order val="5"/>
          <c:tx>
            <c:strRef>
              <c:f>'Variasi T-LHSV'!$H$4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T-LHSV'!$H$5:$H$11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00-44A8-9BC9-85A6C10406A7}"/>
            </c:ext>
          </c:extLst>
        </c:ser>
        <c:ser>
          <c:idx val="6"/>
          <c:order val="6"/>
          <c:tx>
            <c:strRef>
              <c:f>'Variasi T-LHSV'!$I$4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T-LHSV'!$I$5:$I$11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00-44A8-9BC9-85A6C10406A7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T-LHSV'!$K$5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T-LHSV'!$L$5:$R$5</c:f>
              <c:numCache>
                <c:formatCode>0.000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0-4012-84FF-1FBFFFDFA160}"/>
            </c:ext>
          </c:extLst>
        </c:ser>
        <c:ser>
          <c:idx val="1"/>
          <c:order val="1"/>
          <c:tx>
            <c:strRef>
              <c:f>'Variasi T-LHSV'!$K$6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T-LHSV'!$L$6:$R$6</c:f>
              <c:numCache>
                <c:formatCode>0.000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C0-4012-84FF-1FBFFFDFA160}"/>
            </c:ext>
          </c:extLst>
        </c:ser>
        <c:ser>
          <c:idx val="2"/>
          <c:order val="2"/>
          <c:tx>
            <c:strRef>
              <c:f>'Variasi T-LHSV'!$K$7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T-LHSV'!$L$7:$R$7</c:f>
              <c:numCache>
                <c:formatCode>0.000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C0-4012-84FF-1FBFFFDFA160}"/>
            </c:ext>
          </c:extLst>
        </c:ser>
        <c:ser>
          <c:idx val="3"/>
          <c:order val="3"/>
          <c:tx>
            <c:strRef>
              <c:f>'Variasi T-LHSV'!$K$8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T-LHSV'!$L$8:$R$8</c:f>
              <c:numCache>
                <c:formatCode>0.000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C0-4012-84FF-1FBFFFDFA160}"/>
            </c:ext>
          </c:extLst>
        </c:ser>
        <c:ser>
          <c:idx val="4"/>
          <c:order val="4"/>
          <c:tx>
            <c:strRef>
              <c:f>'Variasi T-LHSV'!$K$9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T-LHSV'!$L$9:$R$9</c:f>
              <c:numCache>
                <c:formatCode>0.000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C0-4012-84FF-1FBFFFDFA160}"/>
            </c:ext>
          </c:extLst>
        </c:ser>
        <c:ser>
          <c:idx val="5"/>
          <c:order val="5"/>
          <c:tx>
            <c:strRef>
              <c:f>'Variasi T-LHSV'!$K$10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T-LHSV'!$L$10:$R$10</c:f>
              <c:numCache>
                <c:formatCode>0.000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C0-4012-84FF-1FBFFFDFA160}"/>
            </c:ext>
          </c:extLst>
        </c:ser>
        <c:ser>
          <c:idx val="6"/>
          <c:order val="6"/>
          <c:tx>
            <c:strRef>
              <c:f>'Variasi T-LHSV'!$K$11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C0-4012-84FF-1FBFFFDFA160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T-LHSV'!$T$16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T-LHSV'!$U$16:$AA$16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4-424A-ABC8-7BA25B72A9BC}"/>
            </c:ext>
          </c:extLst>
        </c:ser>
        <c:ser>
          <c:idx val="1"/>
          <c:order val="1"/>
          <c:tx>
            <c:strRef>
              <c:f>'Variasi T-LHSV'!$T$17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T-LHSV'!$U$17:$AA$17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4-424A-ABC8-7BA25B72A9BC}"/>
            </c:ext>
          </c:extLst>
        </c:ser>
        <c:ser>
          <c:idx val="2"/>
          <c:order val="2"/>
          <c:tx>
            <c:strRef>
              <c:f>'Variasi T-LHSV'!$T$18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T-LHSV'!$U$18:$AA$18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4-424A-ABC8-7BA25B72A9BC}"/>
            </c:ext>
          </c:extLst>
        </c:ser>
        <c:ser>
          <c:idx val="3"/>
          <c:order val="3"/>
          <c:tx>
            <c:strRef>
              <c:f>'Variasi T-LHSV'!$T$19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T-LHSV'!$U$19:$AA$19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4-424A-ABC8-7BA25B72A9BC}"/>
            </c:ext>
          </c:extLst>
        </c:ser>
        <c:ser>
          <c:idx val="4"/>
          <c:order val="4"/>
          <c:tx>
            <c:strRef>
              <c:f>'Variasi T-LHSV'!$T$20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T-LHSV'!$U$20:$AA$20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4-424A-ABC8-7BA25B72A9BC}"/>
            </c:ext>
          </c:extLst>
        </c:ser>
        <c:ser>
          <c:idx val="5"/>
          <c:order val="5"/>
          <c:tx>
            <c:strRef>
              <c:f>'Variasi T-LHSV'!$T$21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T-LHSV'!$U$21:$AA$21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14-424A-ABC8-7BA25B72A9BC}"/>
            </c:ext>
          </c:extLst>
        </c:ser>
        <c:ser>
          <c:idx val="6"/>
          <c:order val="6"/>
          <c:tx>
            <c:strRef>
              <c:f>'Variasi T-LHSV'!$T$22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T-LHSV'!$U$22:$AA$22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14-424A-ABC8-7BA25B72A9BC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Perubahan perolehan dodekana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T-LHSV'!$T$27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T-LHSV'!$U$27:$AA$27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D-4391-B7A6-C27F86C647B3}"/>
            </c:ext>
          </c:extLst>
        </c:ser>
        <c:ser>
          <c:idx val="1"/>
          <c:order val="1"/>
          <c:tx>
            <c:strRef>
              <c:f>'Variasi T-LHSV'!$T$28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T-LHSV'!$U$28:$AA$28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4D-4391-B7A6-C27F86C647B3}"/>
            </c:ext>
          </c:extLst>
        </c:ser>
        <c:ser>
          <c:idx val="2"/>
          <c:order val="2"/>
          <c:tx>
            <c:strRef>
              <c:f>'Variasi T-LHSV'!$T$29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T-LHSV'!$U$29:$AA$29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4D-4391-B7A6-C27F86C647B3}"/>
            </c:ext>
          </c:extLst>
        </c:ser>
        <c:ser>
          <c:idx val="3"/>
          <c:order val="3"/>
          <c:tx>
            <c:strRef>
              <c:f>'Variasi T-LHSV'!$T$30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4D-4391-B7A6-C27F86C647B3}"/>
            </c:ext>
          </c:extLst>
        </c:ser>
        <c:ser>
          <c:idx val="4"/>
          <c:order val="4"/>
          <c:tx>
            <c:strRef>
              <c:f>'Variasi T-LHSV'!$T$31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T-LHSV'!$U$31:$AA$31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D-4391-B7A6-C27F86C647B3}"/>
            </c:ext>
          </c:extLst>
        </c:ser>
        <c:ser>
          <c:idx val="5"/>
          <c:order val="5"/>
          <c:tx>
            <c:strRef>
              <c:f>'Variasi T-LHSV'!$T$32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T-LHSV'!$U$32:$AA$32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4D-4391-B7A6-C27F86C647B3}"/>
            </c:ext>
          </c:extLst>
        </c:ser>
        <c:ser>
          <c:idx val="6"/>
          <c:order val="6"/>
          <c:tx>
            <c:strRef>
              <c:f>'Variasi T-LHSV'!$T$33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4D-4391-B7A6-C27F86C647B3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</a:t>
                </a:r>
              </a:p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25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TK4093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endParaRPr lang="en-ID" sz="1800" i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ruang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reactor (LHSV)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150 v/v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316171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42051"/>
              </p:ext>
            </p:extLst>
          </p:nvPr>
        </p:nvGraphicFramePr>
        <p:xfrm>
          <a:off x="413505" y="2096007"/>
          <a:ext cx="3396494" cy="4348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endParaRPr lang="en-US" altLang="ko-KR" sz="16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6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6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600" b="1" u="sng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= 30 bar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6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 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300 v/v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63128"/>
              </p:ext>
            </p:extLst>
          </p:nvPr>
        </p:nvGraphicFramePr>
        <p:xfrm>
          <a:off x="8188864" y="2096006"/>
          <a:ext cx="3403009" cy="4325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</a:t>
                      </a:r>
                      <a:r>
                        <a:rPr lang="en-US" altLang="ko-KR" sz="1600" b="1" u="sng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600" u="sng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600" baseline="30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(interval: 10 </a:t>
                      </a:r>
                      <a:r>
                        <a:rPr lang="en-US" altLang="ko-KR" sz="1600" baseline="30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600" b="1" u="sng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5, 10 – 100%-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(interval: 10%-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600" b="1" i="0" u="sng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5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𝐇𝐃𝐎</m:t>
                                  </m:r>
                                </m:sub>
                              </m:sSub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5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𝐩𝐫𝐨𝐝𝐮𝐤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𝟏𝟎𝟎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%</m:t>
                              </m:r>
                            </m:oMath>
                          </a14:m>
                          <a:r>
                            <a:rPr lang="en-ID" sz="1500" b="1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500" b="1" i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3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𝐇𝐃𝐎</m:t>
                                    </m:r>
                                  </m:sub>
                                </m:sSub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3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US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𝐝𝐨𝐝𝐞𝐤𝐚𝐧𝐚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𝐮𝐦𝐩𝐚𝐧</m:t>
                                        </m:r>
                                      </m:sub>
                                    </m:s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𝐩𝐫𝐨𝐝𝐮𝐤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59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99367" r="-7471" b="-2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6335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99367" r="-7471" b="-1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812149" y="296364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Properti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794000" y="1081012"/>
            <a:ext cx="6634480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3569" t="-4255" r="-1133" b="-3936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376682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60" t="-79032" r="-7727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83569" t="-79032" r="-113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stCxn id="4" idx="1"/>
            <a:endCxn id="11" idx="0"/>
          </p:cNvCxnSpPr>
          <p:nvPr/>
        </p:nvCxnSpPr>
        <p:spPr>
          <a:xfrm rot="10800000" flipV="1">
            <a:off x="2385998" y="1891778"/>
            <a:ext cx="408003" cy="1071861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34646" t="-4255" r="-3150" b="-4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442849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56" t="-67123" r="-31719" b="-1684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812149" y="3429000"/>
            <a:ext cx="6090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69E27-E094-9A1F-FC3C-9693DE0D6628}"/>
              </a:ext>
            </a:extLst>
          </p:cNvPr>
          <p:cNvSpPr txBox="1"/>
          <p:nvPr/>
        </p:nvSpPr>
        <p:spPr>
          <a:xfrm>
            <a:off x="7253939" y="3429000"/>
            <a:ext cx="4125912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F57D3DE-282E-E7FE-63D1-79C1B3A2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21571"/>
              </p:ext>
            </p:extLst>
          </p:nvPr>
        </p:nvGraphicFramePr>
        <p:xfrm>
          <a:off x="3535023" y="5476695"/>
          <a:ext cx="2767965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309602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201878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Senyawa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MW (kg/kmol)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Asam laurat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200,3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7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n-Dodekana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184,3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71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n-Undekana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170,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047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Hidrogen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2,00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8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Air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18,0</a:t>
                      </a:r>
                      <a:r>
                        <a:rPr lang="en-US" sz="1100">
                          <a:effectLst/>
                        </a:rPr>
                        <a:t>2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34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Karbon dioksida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44,01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3718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5986BD-F3E4-18C4-F8B6-4DBCD0020D6F}"/>
              </a:ext>
            </a:extLst>
          </p:cNvPr>
          <p:cNvSpPr txBox="1"/>
          <p:nvPr/>
        </p:nvSpPr>
        <p:spPr>
          <a:xfrm>
            <a:off x="3535023" y="5140345"/>
            <a:ext cx="284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Data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molekul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6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400311" y="297341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4785055" y="1353820"/>
            <a:ext cx="2563166" cy="1064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74159" y="1885949"/>
            <a:ext cx="2810896" cy="108747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400311" y="3438780"/>
            <a:ext cx="3409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3.4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2F86C-377F-8E8D-1F3D-73BCD1293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58071"/>
              </p:ext>
            </p:extLst>
          </p:nvPr>
        </p:nvGraphicFramePr>
        <p:xfrm>
          <a:off x="400311" y="3950867"/>
          <a:ext cx="3022467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535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779839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697676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252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Parameter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NiMo</a:t>
                      </a:r>
                      <a:r>
                        <a:rPr lang="en-US" sz="1200" dirty="0">
                          <a:effectLst/>
                        </a:rPr>
                        <a:t>/Al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r>
                        <a:rPr lang="en-US" sz="1200" baseline="0" dirty="0">
                          <a:effectLst/>
                        </a:rPr>
                        <a:t>O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[1]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Pt/ZIF</a:t>
                      </a:r>
                      <a:r>
                        <a:rPr lang="en-US" sz="1200" baseline="30000" dirty="0">
                          <a:effectLst/>
                        </a:rPr>
                        <a:t>[2]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4051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74857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92675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5157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52CA1B-0B90-59D0-9E63-D4DC9FA8A3CA}"/>
              </a:ext>
            </a:extLst>
          </p:cNvPr>
          <p:cNvSpPr txBox="1"/>
          <p:nvPr/>
        </p:nvSpPr>
        <p:spPr>
          <a:xfrm>
            <a:off x="4333591" y="297466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9EDCA-77B1-3564-3D97-81F2D29B15BD}"/>
              </a:ext>
            </a:extLst>
          </p:cNvPr>
          <p:cNvSpPr txBox="1"/>
          <p:nvPr/>
        </p:nvSpPr>
        <p:spPr>
          <a:xfrm>
            <a:off x="4229602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3.5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kontrol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06E511-C60B-2EF8-4F6B-D82FAA75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82508"/>
              </p:ext>
            </p:extLst>
          </p:nvPr>
        </p:nvGraphicFramePr>
        <p:xfrm>
          <a:off x="4237221" y="3811806"/>
          <a:ext cx="3238559" cy="1957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id-ID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Nilai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Satuan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Panjang </a:t>
                      </a:r>
                      <a:r>
                        <a:rPr lang="en-US" sz="1200" err="1">
                          <a:effectLst/>
                          <a:latin typeface="+mn-lt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Diameter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1,6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Tekanan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543401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200" baseline="-25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Asam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laurat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2350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D80F2ED-A618-A9B9-E41F-B372B3980E34}"/>
              </a:ext>
            </a:extLst>
          </p:cNvPr>
          <p:cNvSpPr/>
          <p:nvPr/>
        </p:nvSpPr>
        <p:spPr>
          <a:xfrm>
            <a:off x="4282440" y="1175469"/>
            <a:ext cx="3627120" cy="1430571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014F45-0076-AF30-39B6-614A8C5D7929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4282439" y="1890754"/>
            <a:ext cx="51151" cy="1268571"/>
          </a:xfrm>
          <a:prstGeom prst="bentConnector3">
            <a:avLst>
              <a:gd name="adj1" fmla="val -446912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BD09-E6C0-5AC2-7F1C-7F8F7D39FEC3}"/>
              </a:ext>
            </a:extLst>
          </p:cNvPr>
          <p:cNvSpPr txBox="1"/>
          <p:nvPr/>
        </p:nvSpPr>
        <p:spPr>
          <a:xfrm>
            <a:off x="8266872" y="296818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Array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C1EE-DDB7-D48F-F721-AAF30440DED0}"/>
              </a:ext>
            </a:extLst>
          </p:cNvPr>
          <p:cNvSpPr txBox="1"/>
          <p:nvPr/>
        </p:nvSpPr>
        <p:spPr>
          <a:xfrm>
            <a:off x="7954780" y="3894361"/>
            <a:ext cx="4049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Daftar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>
                              <a:effectLst/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HDO</m:t>
                                  </m:r>
                                </m:sub>
                              </m:sSub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DD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×100%</m:t>
                              </m:r>
                            </m:oMath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Perolehan</m:t>
                                </m:r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5053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138554" r="-889" b="-139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330000" r="-889" b="-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477778" r="-889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181C04C-500D-A84E-7070-13B9F7FEC94E}"/>
              </a:ext>
            </a:extLst>
          </p:cNvPr>
          <p:cNvSpPr/>
          <p:nvPr/>
        </p:nvSpPr>
        <p:spPr>
          <a:xfrm>
            <a:off x="4734561" y="1308100"/>
            <a:ext cx="2659302" cy="11582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F5FFDB-F612-868B-ED2E-0B5C0AF68CAA}"/>
              </a:ext>
            </a:extLst>
          </p:cNvPr>
          <p:cNvCxnSpPr>
            <a:cxnSpLocks/>
            <a:stCxn id="24" idx="3"/>
            <a:endCxn id="16" idx="0"/>
          </p:cNvCxnSpPr>
          <p:nvPr/>
        </p:nvCxnSpPr>
        <p:spPr>
          <a:xfrm>
            <a:off x="7393863" y="1887220"/>
            <a:ext cx="2446857" cy="108096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735C7-7E51-D9FC-C356-11873928ACE8}"/>
              </a:ext>
            </a:extLst>
          </p:cNvPr>
          <p:cNvSpPr/>
          <p:nvPr/>
        </p:nvSpPr>
        <p:spPr>
          <a:xfrm>
            <a:off x="4229602" y="6149499"/>
            <a:ext cx="7497058" cy="4364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Brandao,dkk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Biomass Conversion and Biorefinery,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11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837-847</a:t>
            </a: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[2] Yang dan Carreon (2017)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ACS Applied Material and Interfaces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31993-32000</a:t>
            </a: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9CBF8-731E-EE5B-712A-32AB52B10C11}"/>
              </a:ext>
            </a:extLst>
          </p:cNvPr>
          <p:cNvSpPr txBox="1"/>
          <p:nvPr/>
        </p:nvSpPr>
        <p:spPr>
          <a:xfrm>
            <a:off x="7909560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2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534960" y="3059668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557918" y="3059668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810" r="-32832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205" r="-32832" b="-3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205" r="-32832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6429" r="-32832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2410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16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44186" r="-1900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4908287" y="3683882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DD54C6-095B-FF5A-EBA6-5603C8778817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70A5B2-386F-DB46-D238-08EC67E8557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283135" y="1282362"/>
            <a:ext cx="602979" cy="2951632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96471E-6609-DE17-FF72-96DF361B536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16200000" flipH="1">
            <a:off x="7280720" y="1236409"/>
            <a:ext cx="602979" cy="3043538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0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045578" y="5761826"/>
            <a:ext cx="521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3.2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7148192" y="2229187"/>
                <a:ext cx="4342768" cy="267765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deoksigenasi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asam</a:t>
                </a:r>
                <a:r>
                  <a:rPr lang="en-US" sz="1400" dirty="0"/>
                  <a:t> lemak </a:t>
                </a:r>
                <a:r>
                  <a:rPr lang="en-US" sz="1400" b="1" dirty="0"/>
                  <a:t>sangat </a:t>
                </a:r>
                <a:r>
                  <a:rPr lang="en-US" sz="1400" b="1" dirty="0" err="1"/>
                  <a:t>eksotermis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meningkat</a:t>
                </a:r>
                <a:r>
                  <a:rPr lang="en-US" sz="1400" dirty="0"/>
                  <a:t> sangat </a:t>
                </a:r>
                <a:r>
                  <a:rPr lang="en-US" sz="1400" dirty="0" err="1"/>
                  <a:t>tinggi</a:t>
                </a:r>
                <a:endParaRPr lang="en-US" sz="1400" dirty="0"/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hasil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panas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Batas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maksimal</a:t>
                </a:r>
                <a:r>
                  <a:rPr lang="en-US" sz="1400" b="1" dirty="0"/>
                  <a:t> </a:t>
                </a:r>
                <a:r>
                  <a:rPr lang="en-US" sz="1400" dirty="0"/>
                  <a:t>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: 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 err="1"/>
                  <a:t>NiMo</a:t>
                </a:r>
                <a:r>
                  <a:rPr lang="en-US" sz="1400" b="1" dirty="0"/>
                  <a:t>/alumina : 30%-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661 K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Pt/ZIF : 25%-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658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192" y="2229187"/>
                <a:ext cx="4342768" cy="2677656"/>
              </a:xfrm>
              <a:prstGeom prst="rect">
                <a:avLst/>
              </a:prstGeom>
              <a:blipFill>
                <a:blip r:embed="rId2"/>
                <a:stretch>
                  <a:fillRect l="-140" t="-2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F0288B-12DE-49F2-B5B5-8FCBB7BBC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97182"/>
              </p:ext>
            </p:extLst>
          </p:nvPr>
        </p:nvGraphicFramePr>
        <p:xfrm>
          <a:off x="1807463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2840835" y="4110717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998867" y="5904013"/>
            <a:ext cx="6542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3.3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BC05850-8C19-49D8-918D-38D23D890A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174243"/>
              </p:ext>
            </p:extLst>
          </p:nvPr>
        </p:nvGraphicFramePr>
        <p:xfrm>
          <a:off x="6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2839D4B-D0A7-4B84-AD54-8A5B0C5BC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333400"/>
              </p:ext>
            </p:extLst>
          </p:nvPr>
        </p:nvGraphicFramePr>
        <p:xfrm>
          <a:off x="42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/>
              <p:nvPr/>
            </p:nvSpPr>
            <p:spPr>
              <a:xfrm>
                <a:off x="8040626" y="2270190"/>
                <a:ext cx="3481936" cy="35394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konstanta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400" b="1" dirty="0"/>
                  <a:t>eningkatan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Menunjukkan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dipilih</a:t>
                </a:r>
                <a:r>
                  <a:rPr lang="en-US" sz="1400" dirty="0"/>
                  <a:t>, </a:t>
                </a:r>
                <a:r>
                  <a:rPr lang="en-US" sz="1400" b="1" dirty="0" err="1"/>
                  <a:t>konstanta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laju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reaksi</a:t>
                </a:r>
                <a:r>
                  <a:rPr lang="en-US" sz="1400" b="1" dirty="0"/>
                  <a:t> DCO</a:t>
                </a:r>
                <a:r>
                  <a:rPr lang="en-US" sz="1400" b="1" baseline="-25000" dirty="0"/>
                  <a:t>2</a:t>
                </a:r>
                <a:r>
                  <a:rPr lang="en-US" sz="1400" b="1" dirty="0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Sehingga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HDO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ditingkatkan</a:t>
                </a:r>
                <a:endParaRPr lang="id-ID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26" y="2270190"/>
                <a:ext cx="3481936" cy="3539430"/>
              </a:xfrm>
              <a:prstGeom prst="rect">
                <a:avLst/>
              </a:prstGeom>
              <a:blipFill>
                <a:blip r:embed="rId4"/>
                <a:stretch>
                  <a:fillRect b="-68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707289" y="5803372"/>
            <a:ext cx="536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/>
            <a:r>
              <a:rPr lang="en-US" sz="1200" b="1" dirty="0">
                <a:effectLst/>
                <a:latin typeface="+mj-lt"/>
              </a:rPr>
              <a:t>Gambar 3.4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300</a:t>
            </a:r>
            <a:r>
              <a:rPr lang="en-US" sz="1200" baseline="30000" dirty="0">
                <a:effectLst/>
                <a:latin typeface="+mj-lt"/>
              </a:rPr>
              <a:t>o</a:t>
            </a:r>
            <a:r>
              <a:rPr lang="en-US" sz="1200" dirty="0">
                <a:effectLst/>
                <a:latin typeface="+mj-lt"/>
              </a:rPr>
              <a:t>C LHSV 1 jam</a:t>
            </a:r>
            <a:r>
              <a:rPr lang="en-US" sz="1200" baseline="30000" dirty="0">
                <a:effectLst/>
                <a:latin typeface="+mj-lt"/>
              </a:rPr>
              <a:t>-1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99277" y="2290768"/>
            <a:ext cx="5153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tiap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pada </a:t>
            </a:r>
            <a:r>
              <a:rPr lang="en-US" sz="1400" dirty="0" err="1"/>
              <a:t>konsentrasi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50%-</a:t>
            </a:r>
            <a:r>
              <a:rPr lang="en-US" sz="1400" dirty="0" err="1"/>
              <a:t>wt</a:t>
            </a: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pada: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 err="1"/>
              <a:t>NiMo</a:t>
            </a:r>
            <a:r>
              <a:rPr lang="en-US" sz="1400" b="1" dirty="0"/>
              <a:t>/alumina : 30%-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Pt/ZIF : 5%-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>
              <a:buClr>
                <a:schemeClr val="accent5"/>
              </a:buClr>
            </a:pP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Meskipun</a:t>
            </a:r>
            <a:r>
              <a:rPr lang="en-US" sz="1400" dirty="0"/>
              <a:t> 5%-</a:t>
            </a:r>
            <a:r>
              <a:rPr lang="en-US" sz="1400" dirty="0" err="1"/>
              <a:t>wt</a:t>
            </a:r>
            <a:r>
              <a:rPr lang="en-US" sz="1400" dirty="0"/>
              <a:t> LA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terbaik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Pt/ZIF, </a:t>
            </a:r>
            <a:r>
              <a:rPr lang="en-US" sz="1400" b="1" dirty="0" err="1"/>
              <a:t>perbedaannya</a:t>
            </a:r>
            <a:r>
              <a:rPr lang="en-US" sz="1400" b="1" dirty="0"/>
              <a:t> </a:t>
            </a:r>
            <a:r>
              <a:rPr lang="en-US" sz="1400" b="1" dirty="0" err="1"/>
              <a:t>hanya</a:t>
            </a:r>
            <a:r>
              <a:rPr lang="en-US" sz="1400" b="1" dirty="0"/>
              <a:t> </a:t>
            </a:r>
            <a:r>
              <a:rPr lang="en-US" sz="1400" b="1" dirty="0" err="1"/>
              <a:t>bernilai</a:t>
            </a:r>
            <a:r>
              <a:rPr lang="en-US" sz="1400" b="1" dirty="0"/>
              <a:t> 6%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perolehan</a:t>
            </a:r>
            <a:r>
              <a:rPr lang="en-US" sz="1400" b="1" dirty="0"/>
              <a:t> 25%-</a:t>
            </a:r>
            <a:r>
              <a:rPr lang="en-US" sz="1400" b="1" dirty="0" err="1"/>
              <a:t>wt</a:t>
            </a:r>
            <a:r>
              <a:rPr lang="en-US" sz="1400" b="1" dirty="0"/>
              <a:t> LA </a:t>
            </a:r>
            <a:r>
              <a:rPr lang="en-US" sz="1400" dirty="0"/>
              <a:t>(</a:t>
            </a:r>
            <a:r>
              <a:rPr lang="en-US" sz="1400" dirty="0" err="1"/>
              <a:t>batas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maksimum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lvl="1">
              <a:buClr>
                <a:schemeClr val="accent5"/>
              </a:buClr>
            </a:pPr>
            <a:endParaRPr lang="en-US" sz="1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C47A09-5B88-4941-9F53-E59274BFB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807454"/>
              </p:ext>
            </p:extLst>
          </p:nvPr>
        </p:nvGraphicFramePr>
        <p:xfrm>
          <a:off x="1412240" y="2151208"/>
          <a:ext cx="3931920" cy="351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(1)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0DD521-1B54-4C0B-B353-4705BCA57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316989"/>
              </p:ext>
            </p:extLst>
          </p:nvPr>
        </p:nvGraphicFramePr>
        <p:xfrm>
          <a:off x="993991" y="2290642"/>
          <a:ext cx="4644201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berdampak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terhadap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daripada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LHSV</a:t>
                </a:r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blipFill>
                <a:blip r:embed="rId3"/>
                <a:stretch>
                  <a:fillRect l="-113" t="-1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688491" y="3322320"/>
            <a:ext cx="3279749" cy="637718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93CF3-1E2F-2720-5A43-EE79A5851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81924"/>
              </p:ext>
            </p:extLst>
          </p:nvPr>
        </p:nvGraphicFramePr>
        <p:xfrm>
          <a:off x="6286070" y="4555132"/>
          <a:ext cx="5130798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910">
                  <a:extLst>
                    <a:ext uri="{9D8B030D-6E8A-4147-A177-3AD203B41FA5}">
                      <a16:colId xmlns:a16="http://schemas.microsoft.com/office/drawing/2014/main" val="17430919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697773203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409767799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246515645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351130002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463904551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463370946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86974192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100" b="1" u="none" strike="noStrike">
                          <a:effectLst/>
                        </a:rPr>
                        <a:t>LHSV (jam-1)</a:t>
                      </a:r>
                      <a:endParaRPr lang="id-ID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Temperatur umpan (K)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095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553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563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573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583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593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603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613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33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884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479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662.54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668.05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85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661.27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667.33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679.57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692.34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756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2/3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656.59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664.28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671.45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678.35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685.12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691.88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698.68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405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5/6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648.52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658.42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667.30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675.46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683.16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690.56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697.81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9958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1    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638.99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650.80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661.41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671.03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679.90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688.21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696.14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41217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627E3D-3AC4-AA4A-C06E-C761C1CA5E0B}"/>
              </a:ext>
            </a:extLst>
          </p:cNvPr>
          <p:cNvSpPr txBox="1"/>
          <p:nvPr/>
        </p:nvSpPr>
        <p:spPr>
          <a:xfrm>
            <a:off x="6280755" y="4212189"/>
            <a:ext cx="4917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3.7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Batasan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044983"/>
              </p:ext>
            </p:extLst>
          </p:nvPr>
        </p:nvGraphicFramePr>
        <p:xfrm>
          <a:off x="851939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	</a:t>
            </a:r>
            <a:r>
              <a:rPr lang="en-US" sz="1200" dirty="0" err="1">
                <a:effectLst/>
                <a:latin typeface="+mj-lt"/>
              </a:rPr>
              <a:t>Kurva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sensitivitas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perubahan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/>
                  <a:t>Peningkatan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konstanta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err="1"/>
                  <a:t>lebih</a:t>
                </a:r>
                <a:r>
                  <a:rPr lang="en-US" sz="1400"/>
                  <a:t> </a:t>
                </a:r>
                <a:r>
                  <a:rPr lang="en-US" sz="1400" err="1"/>
                  <a:t>memilih</a:t>
                </a:r>
                <a:r>
                  <a:rPr lang="en-US" sz="1400"/>
                  <a:t> </a:t>
                </a:r>
                <a:r>
                  <a:rPr lang="en-US" sz="1400" err="1"/>
                  <a:t>jalur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DCO</a:t>
                </a:r>
                <a:r>
                  <a:rPr lang="en-US" sz="1400" baseline="-25000"/>
                  <a:t>2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 </a:t>
                </a:r>
                <a:r>
                  <a:rPr lang="en-US" sz="1400" b="1" err="1"/>
                  <a:t>menurun</a:t>
                </a: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/>
                  <a:t> </a:t>
                </a:r>
                <a:r>
                  <a:rPr lang="en-US" sz="1400" b="1" err="1"/>
                  <a:t>penurunan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/>
                  <a:t> </a:t>
                </a:r>
                <a:r>
                  <a:rPr lang="en-US" sz="1400" b="1" err="1"/>
                  <a:t>penurunan</a:t>
                </a:r>
                <a:r>
                  <a:rPr lang="en-US" sz="1400" b="1"/>
                  <a:t>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blipFill>
                <a:blip r:embed="rId3"/>
                <a:stretch>
                  <a:fillRect l="-175" t="-210" b="-10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17382"/>
              </p:ext>
            </p:extLst>
          </p:nvPr>
        </p:nvGraphicFramePr>
        <p:xfrm>
          <a:off x="4372838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636219"/>
            <a:ext cx="703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total </a:t>
            </a:r>
            <a:r>
              <a:rPr lang="en-US" sz="1200" dirty="0" err="1">
                <a:effectLst/>
                <a:latin typeface="+mj-lt"/>
              </a:rPr>
              <a:t>perolehan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dodekana</a:t>
            </a:r>
            <a:r>
              <a:rPr lang="en-US" sz="1200" dirty="0">
                <a:effectLst/>
                <a:latin typeface="+mj-lt"/>
              </a:rPr>
              <a:t> dan (b)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 </a:t>
            </a:r>
            <a:r>
              <a:rPr lang="en-US" sz="1200" dirty="0">
                <a:effectLst/>
                <a:latin typeface="+mj-lt"/>
              </a:rPr>
              <a:t>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780207" y="2605087"/>
            <a:ext cx="3831585" cy="2103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310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 LHSV ½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terbesar</a:t>
            </a:r>
            <a:r>
              <a:rPr lang="en-US" sz="1400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LHSV 1/6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b="1" dirty="0" err="1"/>
              <a:t>temperatur</a:t>
            </a:r>
            <a:r>
              <a:rPr lang="en-US" sz="1400" b="1" dirty="0"/>
              <a:t> </a:t>
            </a:r>
            <a:r>
              <a:rPr lang="en-US" sz="1400" b="1" dirty="0" err="1"/>
              <a:t>umpan</a:t>
            </a:r>
            <a:r>
              <a:rPr lang="en-US" sz="1400" b="1" dirty="0"/>
              <a:t> 300</a:t>
            </a:r>
            <a:r>
              <a:rPr lang="en-US" sz="1400" b="1" baseline="30000" dirty="0"/>
              <a:t>o</a:t>
            </a:r>
            <a:r>
              <a:rPr lang="en-US" sz="1400" b="1" dirty="0"/>
              <a:t>C LHSV 1 jam</a:t>
            </a:r>
            <a:r>
              <a:rPr lang="en-US" sz="1400" b="1" baseline="30000" dirty="0"/>
              <a:t>-1</a:t>
            </a:r>
            <a:r>
              <a:rPr lang="en-US" sz="1400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865352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934451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095196" y="5805961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51130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10362" y="551126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konstanta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laju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memilih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jalur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menurun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blipFill>
                <a:blip r:embed="rId2"/>
                <a:stretch>
                  <a:fillRect t="-183" b="-9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3D4A748-CCE0-4B19-9813-F421A7E18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537308"/>
              </p:ext>
            </p:extLst>
          </p:nvPr>
        </p:nvGraphicFramePr>
        <p:xfrm>
          <a:off x="75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8BFCCC-FA74-45E6-8E9C-D81BB2631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328425"/>
              </p:ext>
            </p:extLst>
          </p:nvPr>
        </p:nvGraphicFramePr>
        <p:xfrm>
          <a:off x="399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217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869899"/>
            <a:ext cx="583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3.9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074220" y="2701077"/>
            <a:ext cx="383158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NiMo</a:t>
            </a:r>
            <a:r>
              <a:rPr lang="en-US" sz="1400" dirty="0"/>
              <a:t>/alumina; 30%-</a:t>
            </a:r>
            <a:r>
              <a:rPr lang="en-US" sz="1400" dirty="0" err="1"/>
              <a:t>wt</a:t>
            </a:r>
            <a:r>
              <a:rPr lang="en-US" sz="1400" dirty="0"/>
              <a:t> LA, </a:t>
            </a:r>
            <a:r>
              <a:rPr lang="en-US" sz="1400" dirty="0" err="1"/>
              <a:t>T</a:t>
            </a:r>
            <a:r>
              <a:rPr lang="en-US" sz="1400" baseline="-25000" dirty="0" err="1"/>
              <a:t>feed</a:t>
            </a:r>
            <a:r>
              <a:rPr lang="en-US" sz="1400" dirty="0"/>
              <a:t> 310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; LHSV ½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Pt/ZIF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Namun</a:t>
            </a:r>
            <a:r>
              <a:rPr lang="en-US" sz="1400" dirty="0"/>
              <a:t>, </a:t>
            </a: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dirty="0"/>
              <a:t>per jam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b="1" dirty="0"/>
              <a:t>Pt/ZIF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jauh</a:t>
            </a:r>
            <a:r>
              <a:rPr lang="en-US" sz="1400" b="1" dirty="0"/>
              <a:t> </a:t>
            </a:r>
            <a:r>
              <a:rPr lang="en-US" sz="1400" b="1" dirty="0" err="1"/>
              <a:t>lebih</a:t>
            </a:r>
            <a:r>
              <a:rPr lang="en-US" sz="1400" b="1" dirty="0"/>
              <a:t> </a:t>
            </a:r>
            <a:r>
              <a:rPr lang="en-US" sz="1400" b="1" dirty="0" err="1"/>
              <a:t>rendah</a:t>
            </a:r>
            <a:r>
              <a:rPr lang="en-US" sz="1400" b="1" dirty="0"/>
              <a:t>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NiMo</a:t>
            </a:r>
            <a:r>
              <a:rPr lang="en-US" sz="1400" b="1" dirty="0"/>
              <a:t>/alumina</a:t>
            </a:r>
            <a:r>
              <a:rPr lang="en-US" sz="1400" dirty="0"/>
              <a:t> pada </a:t>
            </a:r>
            <a:r>
              <a:rPr lang="en-US" sz="1400"/>
              <a:t>kondisi </a:t>
            </a:r>
            <a:r>
              <a:rPr lang="en-US" sz="1400" dirty="0"/>
              <a:t>optimal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A61A964-34A9-4A23-B22C-8C8F4197A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358017"/>
              </p:ext>
            </p:extLst>
          </p:nvPr>
        </p:nvGraphicFramePr>
        <p:xfrm>
          <a:off x="746672" y="2273283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508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sekaligus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perolehan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dodekana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terbesar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300 </a:t>
            </a:r>
            <a:r>
              <a:rPr lang="en-US" b="1" baseline="30000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0,5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K (jam</a:t>
                      </a:r>
                      <a:r>
                        <a:rPr lang="id-ID" sz="1200" b="1" baseline="30000">
                          <a:effectLst/>
                        </a:rPr>
                        <a:t>-1</a:t>
                      </a:r>
                      <a:r>
                        <a:rPr lang="id-ID" sz="1200" b="1">
                          <a:effectLst/>
                        </a:rPr>
                        <a:t>)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0,898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1,140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280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1,019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18,230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2,758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2,281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340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2,519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37,096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id-ID" sz="1200">
                          <a:effectLst/>
                        </a:rPr>
                        <a:t>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0,443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0,576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3.3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3.4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97A6ED-8116-3727-15BF-1B5FB0E40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0270"/>
              </p:ext>
            </p:extLst>
          </p:nvPr>
        </p:nvGraphicFramePr>
        <p:xfrm>
          <a:off x="8326367" y="3459367"/>
          <a:ext cx="2972659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206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err="1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Perlakuan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Konversi asam </a:t>
                      </a:r>
                      <a:r>
                        <a:rPr lang="id-ID" sz="1200" err="1">
                          <a:effectLst/>
                        </a:rPr>
                        <a:t>laurat</a:t>
                      </a:r>
                      <a:r>
                        <a:rPr lang="id-ID" sz="1200">
                          <a:effectLst/>
                        </a:rPr>
                        <a:t>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Selektivitas HDO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 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36,40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43,45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0.1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3.5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err="1"/>
              <a:t>Validasi</a:t>
            </a:r>
            <a:r>
              <a:rPr lang="en-US" sz="1400"/>
              <a:t> </a:t>
            </a:r>
            <a:r>
              <a:rPr lang="en-US" sz="1400" err="1"/>
              <a:t>dilakukan</a:t>
            </a:r>
            <a:r>
              <a:rPr lang="en-US" sz="1400"/>
              <a:t> </a:t>
            </a:r>
            <a:r>
              <a:rPr lang="en-US" sz="1400" err="1"/>
              <a:t>dengan</a:t>
            </a:r>
            <a:r>
              <a:rPr lang="en-US" sz="1400"/>
              <a:t> </a:t>
            </a:r>
            <a:r>
              <a:rPr lang="en-US" sz="1400" err="1"/>
              <a:t>membandingkan</a:t>
            </a:r>
            <a:r>
              <a:rPr lang="en-US" sz="1400"/>
              <a:t> </a:t>
            </a:r>
            <a:r>
              <a:rPr lang="en-US" sz="1400" err="1"/>
              <a:t>nilai</a:t>
            </a:r>
            <a:r>
              <a:rPr lang="en-US" sz="1400"/>
              <a:t> </a:t>
            </a:r>
            <a:r>
              <a:rPr lang="en-US" sz="1400" err="1"/>
              <a:t>konversi</a:t>
            </a:r>
            <a:r>
              <a:rPr lang="en-US" sz="1400"/>
              <a:t> dan </a:t>
            </a:r>
            <a:r>
              <a:rPr lang="en-US" sz="1400" err="1"/>
              <a:t>selektivitas</a:t>
            </a:r>
            <a:r>
              <a:rPr lang="en-US" sz="1400"/>
              <a:t> pada </a:t>
            </a:r>
            <a:r>
              <a:rPr lang="en-US" sz="1400" err="1"/>
              <a:t>kondisi</a:t>
            </a:r>
            <a:r>
              <a:rPr lang="en-US" sz="1400"/>
              <a:t> 280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(6 jam) dan 320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(3 jam)</a:t>
            </a:r>
          </a:p>
          <a:p>
            <a:pPr>
              <a:buClr>
                <a:schemeClr val="accent5"/>
              </a:buClr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/>
              <a:t>Nilai </a:t>
            </a:r>
            <a:r>
              <a:rPr lang="en-US" sz="1400" i="1"/>
              <a:t>error </a:t>
            </a:r>
            <a:r>
              <a:rPr lang="en-US" sz="1400" err="1"/>
              <a:t>bernilai</a:t>
            </a:r>
            <a:r>
              <a:rPr lang="en-US" sz="1400"/>
              <a:t> sangat </a:t>
            </a:r>
            <a:r>
              <a:rPr lang="en-US" sz="1400" err="1"/>
              <a:t>kecil</a:t>
            </a:r>
            <a:r>
              <a:rPr lang="en-US" sz="1400"/>
              <a:t> (&lt;5%) </a:t>
            </a:r>
            <a:r>
              <a:rPr lang="en-US" sz="1400" err="1"/>
              <a:t>sehingga</a:t>
            </a:r>
            <a:r>
              <a:rPr lang="en-US" sz="1400"/>
              <a:t> parameter </a:t>
            </a:r>
            <a:r>
              <a:rPr lang="en-US" sz="1400" err="1"/>
              <a:t>kinetika</a:t>
            </a:r>
            <a:r>
              <a:rPr lang="en-US" sz="1400"/>
              <a:t>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digunakan</a:t>
            </a:r>
            <a:r>
              <a:rPr lang="en-US" sz="1400"/>
              <a:t>.</a:t>
            </a:r>
            <a:endParaRPr lang="id-ID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552711" y="5807251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740133" y="3312632"/>
                <a:ext cx="4527307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33" y="3312632"/>
                <a:ext cx="4527307" cy="738664"/>
              </a:xfrm>
              <a:prstGeom prst="rect">
                <a:avLst/>
              </a:prstGeom>
              <a:blipFill>
                <a:blip r:embed="rId2"/>
                <a:stretch>
                  <a:fillRect l="-1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438602E-01F1-4F12-A4AA-972ABCA6F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34446"/>
              </p:ext>
            </p:extLst>
          </p:nvPr>
        </p:nvGraphicFramePr>
        <p:xfrm>
          <a:off x="1209800" y="2341296"/>
          <a:ext cx="5273022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779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>
                <a:effectLst/>
                <a:ea typeface="Calibri" panose="020F0502020204030204" pitchFamily="34" charset="0"/>
              </a:rPr>
              <a:t> (</a:t>
            </a:r>
            <a:r>
              <a:rPr lang="en-ID" sz="1800" b="1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endParaRPr lang="en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969290" y="5000115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8947DE-3915-4BFE-9811-112962F43F37}">
  <ds:schemaRefs>
    <ds:schemaRef ds:uri="81eb2423-cff3-4869-9df2-2c7b9f016c9b"/>
    <ds:schemaRef ds:uri="916f8b08-8ec7-411b-865e-3835659333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8369</Words>
  <Application>Microsoft Office PowerPoint</Application>
  <PresentationFormat>Widescreen</PresentationFormat>
  <Paragraphs>1750</Paragraphs>
  <Slides>83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77</cp:revision>
  <dcterms:created xsi:type="dcterms:W3CDTF">2020-01-20T05:08:25Z</dcterms:created>
  <dcterms:modified xsi:type="dcterms:W3CDTF">2022-06-21T03:27:07Z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